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84" d="100"/>
          <a:sy n="84" d="100"/>
        </p:scale>
        <p:origin x="63" y="6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965772-C82A-069E-2388-8514E9E3E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FC041EC-76D1-933B-9968-667042212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3EED7F-11EC-9573-A6C6-95DE8C79C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074-BECF-4846-B0D3-0D7906366574}" type="datetimeFigureOut">
              <a:rPr lang="de-DE" smtClean="0"/>
              <a:t>14.11.2022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A6E118-BF7A-5CFB-BAFC-6E5661383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AC1728-D83A-E344-755C-3B12D284A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7C01-B408-4289-B098-E9969EB9B3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866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6B0FA9-C0A6-9A13-3CF8-16461AD13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4DC30C1-B304-42A2-D9DF-55F51D999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997E03-D8C5-002B-01B5-CFBA50415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074-BECF-4846-B0D3-0D7906366574}" type="datetimeFigureOut">
              <a:rPr lang="de-DE" smtClean="0"/>
              <a:t>14.11.2022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64900C-DE3B-21BC-B14D-5837CABDE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6C677A-B100-F8BE-069C-2F2B884D5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7C01-B408-4289-B098-E9969EB9B3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3549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5124881-9DBD-1BAC-4B5A-DAAE89755C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23F6B37-BDD8-6192-DD9D-5749C36B76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4FEB39-9896-0E78-3259-D6EC8A47D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074-BECF-4846-B0D3-0D7906366574}" type="datetimeFigureOut">
              <a:rPr lang="de-DE" smtClean="0"/>
              <a:t>14.11.2022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BB2CC5-A082-DD6B-931E-D0809968A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14E1DD-253E-18E9-E28F-37449B4D1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7C01-B408-4289-B098-E9969EB9B3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9357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BABCE5-4217-89BC-1113-EC3A22FD2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57C107-BE45-7592-66DB-226C318D3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574220-A25D-B08D-FB3A-8E4420499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074-BECF-4846-B0D3-0D7906366574}" type="datetimeFigureOut">
              <a:rPr lang="de-DE" smtClean="0"/>
              <a:t>14.11.2022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4BF3C2-5D75-CA5F-536E-B79839ABD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3B9383-C0BC-159B-8704-362485FD9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7C01-B408-4289-B098-E9969EB9B3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2736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0A7AE-688F-9D58-7674-5F761A2A5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4265F8C-BD94-CB22-DA7E-735ECECE5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FBDEC2-D660-72DC-458C-19B3C1435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074-BECF-4846-B0D3-0D7906366574}" type="datetimeFigureOut">
              <a:rPr lang="de-DE" smtClean="0"/>
              <a:t>14.11.2022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1114C5-7FA6-58DE-2F59-437D76B95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30A523-3BF1-B3AC-A69F-F6B96DAB2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7C01-B408-4289-B098-E9969EB9B3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5155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A00680-F0CF-2C6F-B2F7-808C27C3A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1678BC-B3A7-4D46-D603-9CEEE6F2F5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09369C4-6F6F-B6D3-E8B0-2CE8E69ED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FB827D9-2348-8D25-707C-8063016A9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074-BECF-4846-B0D3-0D7906366574}" type="datetimeFigureOut">
              <a:rPr lang="de-DE" smtClean="0"/>
              <a:t>14.11.2022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53459E-28A6-73F1-1E1C-785CD1447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87FE2B-47AE-954C-F1A4-247E542D2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7C01-B408-4289-B098-E9969EB9B3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5842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AF608D-0292-4420-54EE-5B64E2F28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933318-78FB-D9C5-2A8D-5451A6205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369F3CF-853A-916A-0CC6-C23D4D2BE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11479CF-115B-07AC-998E-856767B839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FBD0D52-0960-B41A-1F64-950D80B8B1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8FE834E-A3FC-5463-F43E-2ADCDAA85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074-BECF-4846-B0D3-0D7906366574}" type="datetimeFigureOut">
              <a:rPr lang="de-DE" smtClean="0"/>
              <a:t>14.11.2022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97C7B37-CB9F-5E2D-1A0E-6DE0B0D64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129E8A9-78C4-C8EF-D830-EFCAF8539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7C01-B408-4289-B098-E9969EB9B3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9322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13105F-460C-3FB7-852C-53E6945E6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A91BAC0-966F-85A4-AA6D-AEF408DBC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074-BECF-4846-B0D3-0D7906366574}" type="datetimeFigureOut">
              <a:rPr lang="de-DE" smtClean="0"/>
              <a:t>14.11.2022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0EFD5A6-5409-047E-9521-200364F2C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8BAE256-E0C4-93D4-8E6B-4B1404E4B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7C01-B408-4289-B098-E9969EB9B3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3236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515FA9D-F504-F95C-AC9D-374077614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074-BECF-4846-B0D3-0D7906366574}" type="datetimeFigureOut">
              <a:rPr lang="de-DE" smtClean="0"/>
              <a:t>14.11.2022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B6662EC-7E87-5316-4E65-0A9F3485B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EF1F1D7-B82D-C4F0-3359-63D12CD0F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7C01-B408-4289-B098-E9969EB9B3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754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C72D11-684E-F427-0DC1-67BAC0224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8C0BE2-A15D-F468-5975-FD67BEF22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1C1A150-5BF1-8BEB-95FC-6CEAD66DA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16FC060-6349-B747-AAE3-234D8D639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074-BECF-4846-B0D3-0D7906366574}" type="datetimeFigureOut">
              <a:rPr lang="de-DE" smtClean="0"/>
              <a:t>14.11.2022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553F8EA-9207-15D2-01E0-AEFEC3AC6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AC1C49-D47D-0D14-E64B-ABBF5CE65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7C01-B408-4289-B098-E9969EB9B3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695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E15815-77EA-A8D2-D518-D39114C65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42D0E30-7383-1856-8B03-C03635C57F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6FECD10-209E-C056-FE6C-410DA73E3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6D0A48E-7496-A857-6B0D-3F8C24FC5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074-BECF-4846-B0D3-0D7906366574}" type="datetimeFigureOut">
              <a:rPr lang="de-DE" smtClean="0"/>
              <a:t>14.11.2022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121808-3EC8-3E24-44D4-335B0BF9B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B4F333B-E76E-32E1-085D-1C0B42BAF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7C01-B408-4289-B098-E9969EB9B3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052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15B49FF-1DA0-6BE0-CDDD-B5DD6D066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D50744-78BE-DD35-0CCC-0404C19F8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82CB32-9F62-7E93-9EBF-6768A56372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23074-BECF-4846-B0D3-0D7906366574}" type="datetimeFigureOut">
              <a:rPr lang="de-DE" smtClean="0"/>
              <a:t>14.11.2022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CD017D-C121-4F8C-5327-5116573C2B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C0D24D-ED9C-7C1C-13E4-03F4B620BB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47C01-B408-4289-B098-E9969EB9B3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681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WMF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rafik 26">
            <a:extLst>
              <a:ext uri="{FF2B5EF4-FFF2-40B4-BE49-F238E27FC236}">
                <a16:creationId xmlns:a16="http://schemas.microsoft.com/office/drawing/2014/main" id="{A8CF6913-1982-D9D3-22AE-403BC278654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618" y="2506480"/>
            <a:ext cx="1624749" cy="1688715"/>
          </a:xfrm>
          <a:prstGeom prst="rect">
            <a:avLst/>
          </a:prstGeom>
          <a:noFill/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7F21E565-6D6B-AC29-8089-37605278D3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873" y="411799"/>
            <a:ext cx="1593012" cy="816735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3887C269-CC85-B250-DCB8-5FE30FDCE46B}"/>
              </a:ext>
            </a:extLst>
          </p:cNvPr>
          <p:cNvSpPr txBox="1"/>
          <p:nvPr/>
        </p:nvSpPr>
        <p:spPr>
          <a:xfrm>
            <a:off x="798360" y="2818149"/>
            <a:ext cx="10675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Prozessorientierte Vorgangsbearbeitung mit</a:t>
            </a:r>
            <a:br>
              <a:rPr lang="de-DE" sz="2800" dirty="0"/>
            </a:br>
            <a:r>
              <a:rPr lang="de-DE" sz="4400" dirty="0"/>
              <a:t>SF Ordnerplan</a:t>
            </a:r>
          </a:p>
        </p:txBody>
      </p:sp>
      <p:sp>
        <p:nvSpPr>
          <p:cNvPr id="19" name="Pfeil: nach links und rechts 18">
            <a:extLst>
              <a:ext uri="{FF2B5EF4-FFF2-40B4-BE49-F238E27FC236}">
                <a16:creationId xmlns:a16="http://schemas.microsoft.com/office/drawing/2014/main" id="{D357A309-2342-349D-B622-021C13186BBE}"/>
              </a:ext>
            </a:extLst>
          </p:cNvPr>
          <p:cNvSpPr/>
          <p:nvPr/>
        </p:nvSpPr>
        <p:spPr>
          <a:xfrm>
            <a:off x="796040" y="5355771"/>
            <a:ext cx="10601813" cy="945637"/>
          </a:xfrm>
          <a:prstGeom prst="left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094A247-9528-64DA-DF15-570200CB6EE8}"/>
              </a:ext>
            </a:extLst>
          </p:cNvPr>
          <p:cNvSpPr txBox="1"/>
          <p:nvPr/>
        </p:nvSpPr>
        <p:spPr>
          <a:xfrm>
            <a:off x="1288301" y="5560234"/>
            <a:ext cx="9615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Die ganze Wahrheit – so genau, wie Sie sie brauchen.</a:t>
            </a:r>
          </a:p>
        </p:txBody>
      </p:sp>
    </p:spTree>
    <p:extLst>
      <p:ext uri="{BB962C8B-B14F-4D97-AF65-F5344CB8AC3E}">
        <p14:creationId xmlns:p14="http://schemas.microsoft.com/office/powerpoint/2010/main" val="397138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rafik 26">
            <a:extLst>
              <a:ext uri="{FF2B5EF4-FFF2-40B4-BE49-F238E27FC236}">
                <a16:creationId xmlns:a16="http://schemas.microsoft.com/office/drawing/2014/main" id="{A8CF6913-1982-D9D3-22AE-403BC278654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618" y="2506480"/>
            <a:ext cx="1624749" cy="1688715"/>
          </a:xfrm>
          <a:prstGeom prst="rect">
            <a:avLst/>
          </a:prstGeom>
          <a:noFill/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7F21E565-6D6B-AC29-8089-37605278D3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873" y="411799"/>
            <a:ext cx="1593012" cy="816735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3887C269-CC85-B250-DCB8-5FE30FDCE46B}"/>
              </a:ext>
            </a:extLst>
          </p:cNvPr>
          <p:cNvSpPr txBox="1"/>
          <p:nvPr/>
        </p:nvSpPr>
        <p:spPr>
          <a:xfrm>
            <a:off x="798360" y="2818149"/>
            <a:ext cx="10675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Prozessorientierte Vorgangsbearbeitung mit</a:t>
            </a:r>
            <a:br>
              <a:rPr lang="de-DE" sz="2800" dirty="0"/>
            </a:br>
            <a:r>
              <a:rPr lang="de-DE" sz="4400" dirty="0"/>
              <a:t>SF Ordnerplan</a:t>
            </a:r>
          </a:p>
        </p:txBody>
      </p: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66C9AA00-B534-39B5-B9BF-93DCB7D7E4AF}"/>
              </a:ext>
            </a:extLst>
          </p:cNvPr>
          <p:cNvGrpSpPr/>
          <p:nvPr/>
        </p:nvGrpSpPr>
        <p:grpSpPr>
          <a:xfrm>
            <a:off x="335092" y="312374"/>
            <a:ext cx="2250724" cy="6304247"/>
            <a:chOff x="335092" y="312374"/>
            <a:chExt cx="2250724" cy="6304247"/>
          </a:xfrm>
        </p:grpSpPr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66C1907D-2ABC-02D8-C46D-2EEF4B2C4C16}"/>
                </a:ext>
              </a:extLst>
            </p:cNvPr>
            <p:cNvSpPr/>
            <p:nvPr/>
          </p:nvSpPr>
          <p:spPr>
            <a:xfrm>
              <a:off x="335092" y="312374"/>
              <a:ext cx="2250724" cy="6304247"/>
            </a:xfrm>
            <a:custGeom>
              <a:avLst/>
              <a:gdLst>
                <a:gd name="connsiteX0" fmla="*/ 0 w 2250724"/>
                <a:gd name="connsiteY0" fmla="*/ 225072 h 6304247"/>
                <a:gd name="connsiteX1" fmla="*/ 225072 w 2250724"/>
                <a:gd name="connsiteY1" fmla="*/ 0 h 6304247"/>
                <a:gd name="connsiteX2" fmla="*/ 2025652 w 2250724"/>
                <a:gd name="connsiteY2" fmla="*/ 0 h 6304247"/>
                <a:gd name="connsiteX3" fmla="*/ 2250724 w 2250724"/>
                <a:gd name="connsiteY3" fmla="*/ 225072 h 6304247"/>
                <a:gd name="connsiteX4" fmla="*/ 2250724 w 2250724"/>
                <a:gd name="connsiteY4" fmla="*/ 6079175 h 6304247"/>
                <a:gd name="connsiteX5" fmla="*/ 2025652 w 2250724"/>
                <a:gd name="connsiteY5" fmla="*/ 6304247 h 6304247"/>
                <a:gd name="connsiteX6" fmla="*/ 225072 w 2250724"/>
                <a:gd name="connsiteY6" fmla="*/ 6304247 h 6304247"/>
                <a:gd name="connsiteX7" fmla="*/ 0 w 2250724"/>
                <a:gd name="connsiteY7" fmla="*/ 6079175 h 6304247"/>
                <a:gd name="connsiteX8" fmla="*/ 0 w 2250724"/>
                <a:gd name="connsiteY8" fmla="*/ 225072 h 630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50724" h="6304247">
                  <a:moveTo>
                    <a:pt x="0" y="225072"/>
                  </a:moveTo>
                  <a:cubicBezTo>
                    <a:pt x="0" y="100768"/>
                    <a:pt x="100768" y="0"/>
                    <a:pt x="225072" y="0"/>
                  </a:cubicBezTo>
                  <a:lnTo>
                    <a:pt x="2025652" y="0"/>
                  </a:lnTo>
                  <a:cubicBezTo>
                    <a:pt x="2149956" y="0"/>
                    <a:pt x="2250724" y="100768"/>
                    <a:pt x="2250724" y="225072"/>
                  </a:cubicBezTo>
                  <a:lnTo>
                    <a:pt x="2250724" y="6079175"/>
                  </a:lnTo>
                  <a:cubicBezTo>
                    <a:pt x="2250724" y="6203479"/>
                    <a:pt x="2149956" y="6304247"/>
                    <a:pt x="2025652" y="6304247"/>
                  </a:cubicBezTo>
                  <a:lnTo>
                    <a:pt x="225072" y="6304247"/>
                  </a:lnTo>
                  <a:cubicBezTo>
                    <a:pt x="100768" y="6304247"/>
                    <a:pt x="0" y="6203479"/>
                    <a:pt x="0" y="6079175"/>
                  </a:cubicBezTo>
                  <a:lnTo>
                    <a:pt x="0" y="22507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2621266" rIns="99568" bIns="1360419" numCol="1" spcCol="1270" anchor="t" anchorCtr="1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400" kern="1200" dirty="0"/>
                <a:t>Prozessorientierte Ablage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Nicht nach „Wer legt ab“, sondern nach „Was tun wir“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Vorgänge finden anstatt Dokumente suchen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Altes abschließen und ausblenden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Vorgänge und Stammdaten gehören zusammen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Dokumente incl. E-Mails vorausgefüllt erzeugen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Nie wieder Probleme mit komplexen Zugriffsrechten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Grafische Zusammenhänge</a:t>
              </a:r>
            </a:p>
          </p:txBody>
        </p:sp>
        <p:sp>
          <p:nvSpPr>
            <p:cNvPr id="10" name="Ellipse 9" descr="Entscheidungsdiagramm Silhouette">
              <a:extLst>
                <a:ext uri="{FF2B5EF4-FFF2-40B4-BE49-F238E27FC236}">
                  <a16:creationId xmlns:a16="http://schemas.microsoft.com/office/drawing/2014/main" id="{53675ABE-1D2C-B86B-77F1-293EDAEB714F}"/>
                </a:ext>
              </a:extLst>
            </p:cNvPr>
            <p:cNvSpPr/>
            <p:nvPr/>
          </p:nvSpPr>
          <p:spPr>
            <a:xfrm>
              <a:off x="410797" y="690628"/>
              <a:ext cx="2099314" cy="2099314"/>
            </a:xfrm>
            <a:prstGeom prst="ellipse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stretch>
                <a:fillRect l="-10000" r="-10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FB929C68-0C44-2839-882D-E89B7023BC74}"/>
              </a:ext>
            </a:extLst>
          </p:cNvPr>
          <p:cNvGrpSpPr/>
          <p:nvPr/>
        </p:nvGrpSpPr>
        <p:grpSpPr>
          <a:xfrm>
            <a:off x="2653338" y="312374"/>
            <a:ext cx="2250724" cy="6304247"/>
            <a:chOff x="2653338" y="312374"/>
            <a:chExt cx="2250724" cy="6304247"/>
          </a:xfrm>
        </p:grpSpPr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6DF93027-B5B1-FC44-DE06-9121B94D9564}"/>
                </a:ext>
              </a:extLst>
            </p:cNvPr>
            <p:cNvSpPr/>
            <p:nvPr/>
          </p:nvSpPr>
          <p:spPr>
            <a:xfrm>
              <a:off x="2653338" y="312374"/>
              <a:ext cx="2250724" cy="6304247"/>
            </a:xfrm>
            <a:custGeom>
              <a:avLst/>
              <a:gdLst>
                <a:gd name="connsiteX0" fmla="*/ 0 w 2250724"/>
                <a:gd name="connsiteY0" fmla="*/ 225072 h 6304247"/>
                <a:gd name="connsiteX1" fmla="*/ 225072 w 2250724"/>
                <a:gd name="connsiteY1" fmla="*/ 0 h 6304247"/>
                <a:gd name="connsiteX2" fmla="*/ 2025652 w 2250724"/>
                <a:gd name="connsiteY2" fmla="*/ 0 h 6304247"/>
                <a:gd name="connsiteX3" fmla="*/ 2250724 w 2250724"/>
                <a:gd name="connsiteY3" fmla="*/ 225072 h 6304247"/>
                <a:gd name="connsiteX4" fmla="*/ 2250724 w 2250724"/>
                <a:gd name="connsiteY4" fmla="*/ 6079175 h 6304247"/>
                <a:gd name="connsiteX5" fmla="*/ 2025652 w 2250724"/>
                <a:gd name="connsiteY5" fmla="*/ 6304247 h 6304247"/>
                <a:gd name="connsiteX6" fmla="*/ 225072 w 2250724"/>
                <a:gd name="connsiteY6" fmla="*/ 6304247 h 6304247"/>
                <a:gd name="connsiteX7" fmla="*/ 0 w 2250724"/>
                <a:gd name="connsiteY7" fmla="*/ 6079175 h 6304247"/>
                <a:gd name="connsiteX8" fmla="*/ 0 w 2250724"/>
                <a:gd name="connsiteY8" fmla="*/ 225072 h 630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50724" h="6304247">
                  <a:moveTo>
                    <a:pt x="0" y="225072"/>
                  </a:moveTo>
                  <a:cubicBezTo>
                    <a:pt x="0" y="100768"/>
                    <a:pt x="100768" y="0"/>
                    <a:pt x="225072" y="0"/>
                  </a:cubicBezTo>
                  <a:lnTo>
                    <a:pt x="2025652" y="0"/>
                  </a:lnTo>
                  <a:cubicBezTo>
                    <a:pt x="2149956" y="0"/>
                    <a:pt x="2250724" y="100768"/>
                    <a:pt x="2250724" y="225072"/>
                  </a:cubicBezTo>
                  <a:lnTo>
                    <a:pt x="2250724" y="6079175"/>
                  </a:lnTo>
                  <a:cubicBezTo>
                    <a:pt x="2250724" y="6203479"/>
                    <a:pt x="2149956" y="6304247"/>
                    <a:pt x="2025652" y="6304247"/>
                  </a:cubicBezTo>
                  <a:lnTo>
                    <a:pt x="225072" y="6304247"/>
                  </a:lnTo>
                  <a:cubicBezTo>
                    <a:pt x="100768" y="6304247"/>
                    <a:pt x="0" y="6203479"/>
                    <a:pt x="0" y="6079175"/>
                  </a:cubicBezTo>
                  <a:lnTo>
                    <a:pt x="0" y="22507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2621266" rIns="99568" bIns="1360419" numCol="1" spcCol="1270" anchor="t" anchorCtr="1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400" kern="1200" dirty="0"/>
                <a:t>Master Data System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Frei definierbare Datenbank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Ausgefeilte Zugriffsrechte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Kunden, Lieferanten, Behörden, Ansprechpartner, Mitarbeitende, Gebäude, Fahrzeuge, Bankkonten, Versicherungen, Inventar, …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Zentral pflegen, überall nutzen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Für Prozesse oder auch alleine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Synchronisation mit Fachanwendungen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Telefonie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Kontakte synchron in Outlook</a:t>
              </a:r>
            </a:p>
          </p:txBody>
        </p:sp>
        <p:sp>
          <p:nvSpPr>
            <p:cNvPr id="12" name="Ellipse 11" descr="Roboterhand mit einfarbiger Füllung">
              <a:extLst>
                <a:ext uri="{FF2B5EF4-FFF2-40B4-BE49-F238E27FC236}">
                  <a16:creationId xmlns:a16="http://schemas.microsoft.com/office/drawing/2014/main" id="{12E28E33-0D6E-3460-57BC-F6E60E0E07BA}"/>
                </a:ext>
              </a:extLst>
            </p:cNvPr>
            <p:cNvSpPr/>
            <p:nvPr/>
          </p:nvSpPr>
          <p:spPr>
            <a:xfrm>
              <a:off x="2729043" y="690628"/>
              <a:ext cx="2099314" cy="2099314"/>
            </a:xfrm>
            <a:prstGeom prst="ellipse">
              <a:avLst/>
            </a:prstGeom>
            <a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rcRect/>
              <a:stretch>
                <a:fillRect l="-10000" r="-10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04AA33CE-78DF-63BD-114D-B3635E9EB310}"/>
              </a:ext>
            </a:extLst>
          </p:cNvPr>
          <p:cNvGrpSpPr/>
          <p:nvPr/>
        </p:nvGrpSpPr>
        <p:grpSpPr>
          <a:xfrm>
            <a:off x="4971584" y="312374"/>
            <a:ext cx="2250724" cy="6304247"/>
            <a:chOff x="4971584" y="312374"/>
            <a:chExt cx="2250724" cy="6304247"/>
          </a:xfrm>
        </p:grpSpPr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387CA6BD-9FFD-9E7F-294C-22AE3D71F5CD}"/>
                </a:ext>
              </a:extLst>
            </p:cNvPr>
            <p:cNvSpPr/>
            <p:nvPr/>
          </p:nvSpPr>
          <p:spPr>
            <a:xfrm>
              <a:off x="4971584" y="312374"/>
              <a:ext cx="2250724" cy="6304247"/>
            </a:xfrm>
            <a:custGeom>
              <a:avLst/>
              <a:gdLst>
                <a:gd name="connsiteX0" fmla="*/ 0 w 2250724"/>
                <a:gd name="connsiteY0" fmla="*/ 225072 h 6304247"/>
                <a:gd name="connsiteX1" fmla="*/ 225072 w 2250724"/>
                <a:gd name="connsiteY1" fmla="*/ 0 h 6304247"/>
                <a:gd name="connsiteX2" fmla="*/ 2025652 w 2250724"/>
                <a:gd name="connsiteY2" fmla="*/ 0 h 6304247"/>
                <a:gd name="connsiteX3" fmla="*/ 2250724 w 2250724"/>
                <a:gd name="connsiteY3" fmla="*/ 225072 h 6304247"/>
                <a:gd name="connsiteX4" fmla="*/ 2250724 w 2250724"/>
                <a:gd name="connsiteY4" fmla="*/ 6079175 h 6304247"/>
                <a:gd name="connsiteX5" fmla="*/ 2025652 w 2250724"/>
                <a:gd name="connsiteY5" fmla="*/ 6304247 h 6304247"/>
                <a:gd name="connsiteX6" fmla="*/ 225072 w 2250724"/>
                <a:gd name="connsiteY6" fmla="*/ 6304247 h 6304247"/>
                <a:gd name="connsiteX7" fmla="*/ 0 w 2250724"/>
                <a:gd name="connsiteY7" fmla="*/ 6079175 h 6304247"/>
                <a:gd name="connsiteX8" fmla="*/ 0 w 2250724"/>
                <a:gd name="connsiteY8" fmla="*/ 225072 h 630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50724" h="6304247">
                  <a:moveTo>
                    <a:pt x="0" y="225072"/>
                  </a:moveTo>
                  <a:cubicBezTo>
                    <a:pt x="0" y="100768"/>
                    <a:pt x="100768" y="0"/>
                    <a:pt x="225072" y="0"/>
                  </a:cubicBezTo>
                  <a:lnTo>
                    <a:pt x="2025652" y="0"/>
                  </a:lnTo>
                  <a:cubicBezTo>
                    <a:pt x="2149956" y="0"/>
                    <a:pt x="2250724" y="100768"/>
                    <a:pt x="2250724" y="225072"/>
                  </a:cubicBezTo>
                  <a:lnTo>
                    <a:pt x="2250724" y="6079175"/>
                  </a:lnTo>
                  <a:cubicBezTo>
                    <a:pt x="2250724" y="6203479"/>
                    <a:pt x="2149956" y="6304247"/>
                    <a:pt x="2025652" y="6304247"/>
                  </a:cubicBezTo>
                  <a:lnTo>
                    <a:pt x="225072" y="6304247"/>
                  </a:lnTo>
                  <a:cubicBezTo>
                    <a:pt x="100768" y="6304247"/>
                    <a:pt x="0" y="6203479"/>
                    <a:pt x="0" y="6079175"/>
                  </a:cubicBezTo>
                  <a:lnTo>
                    <a:pt x="0" y="22507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2621266" rIns="99568" bIns="1360419" numCol="1" spcCol="1270" anchor="t" anchorCtr="1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400" kern="1200" dirty="0"/>
                <a:t>Aktivitäten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Wiedervorlagen, Fristen, Rückrufe, Wartungen, Nachverfolgung, …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Vorgangsbezogen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Delegierbar an Stellen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Delegierbar an ganze Teams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Nie mehr etwas vergessen – auch bei Nachfolge oder Vertretung</a:t>
              </a:r>
            </a:p>
          </p:txBody>
        </p:sp>
        <p:sp>
          <p:nvSpPr>
            <p:cNvPr id="14" name="Ellipse 13" descr="Prüfliste mit einfarbiger Füllung">
              <a:extLst>
                <a:ext uri="{FF2B5EF4-FFF2-40B4-BE49-F238E27FC236}">
                  <a16:creationId xmlns:a16="http://schemas.microsoft.com/office/drawing/2014/main" id="{AAA55507-61F0-E385-8AC1-08D91CF37430}"/>
                </a:ext>
              </a:extLst>
            </p:cNvPr>
            <p:cNvSpPr/>
            <p:nvPr/>
          </p:nvSpPr>
          <p:spPr>
            <a:xfrm>
              <a:off x="5047289" y="690628"/>
              <a:ext cx="2099314" cy="2099314"/>
            </a:xfrm>
            <a:prstGeom prst="ellipse">
              <a:avLst/>
            </a:prstGeom>
            <a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rcRect/>
              <a:stretch>
                <a:fillRect l="-10000" r="-10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F6A015FC-B601-46DF-5EFD-B9C9C49B32F2}"/>
              </a:ext>
            </a:extLst>
          </p:cNvPr>
          <p:cNvGrpSpPr/>
          <p:nvPr/>
        </p:nvGrpSpPr>
        <p:grpSpPr>
          <a:xfrm>
            <a:off x="7289831" y="312374"/>
            <a:ext cx="2250724" cy="6304247"/>
            <a:chOff x="7289831" y="312374"/>
            <a:chExt cx="2250724" cy="6304247"/>
          </a:xfrm>
        </p:grpSpPr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62603107-72B9-86F4-5893-16D790F7498C}"/>
                </a:ext>
              </a:extLst>
            </p:cNvPr>
            <p:cNvSpPr/>
            <p:nvPr/>
          </p:nvSpPr>
          <p:spPr>
            <a:xfrm>
              <a:off x="7289831" y="312374"/>
              <a:ext cx="2250724" cy="6304247"/>
            </a:xfrm>
            <a:custGeom>
              <a:avLst/>
              <a:gdLst>
                <a:gd name="connsiteX0" fmla="*/ 0 w 2250724"/>
                <a:gd name="connsiteY0" fmla="*/ 225072 h 6304247"/>
                <a:gd name="connsiteX1" fmla="*/ 225072 w 2250724"/>
                <a:gd name="connsiteY1" fmla="*/ 0 h 6304247"/>
                <a:gd name="connsiteX2" fmla="*/ 2025652 w 2250724"/>
                <a:gd name="connsiteY2" fmla="*/ 0 h 6304247"/>
                <a:gd name="connsiteX3" fmla="*/ 2250724 w 2250724"/>
                <a:gd name="connsiteY3" fmla="*/ 225072 h 6304247"/>
                <a:gd name="connsiteX4" fmla="*/ 2250724 w 2250724"/>
                <a:gd name="connsiteY4" fmla="*/ 6079175 h 6304247"/>
                <a:gd name="connsiteX5" fmla="*/ 2025652 w 2250724"/>
                <a:gd name="connsiteY5" fmla="*/ 6304247 h 6304247"/>
                <a:gd name="connsiteX6" fmla="*/ 225072 w 2250724"/>
                <a:gd name="connsiteY6" fmla="*/ 6304247 h 6304247"/>
                <a:gd name="connsiteX7" fmla="*/ 0 w 2250724"/>
                <a:gd name="connsiteY7" fmla="*/ 6079175 h 6304247"/>
                <a:gd name="connsiteX8" fmla="*/ 0 w 2250724"/>
                <a:gd name="connsiteY8" fmla="*/ 225072 h 630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50724" h="6304247">
                  <a:moveTo>
                    <a:pt x="0" y="225072"/>
                  </a:moveTo>
                  <a:cubicBezTo>
                    <a:pt x="0" y="100768"/>
                    <a:pt x="100768" y="0"/>
                    <a:pt x="225072" y="0"/>
                  </a:cubicBezTo>
                  <a:lnTo>
                    <a:pt x="2025652" y="0"/>
                  </a:lnTo>
                  <a:cubicBezTo>
                    <a:pt x="2149956" y="0"/>
                    <a:pt x="2250724" y="100768"/>
                    <a:pt x="2250724" y="225072"/>
                  </a:cubicBezTo>
                  <a:lnTo>
                    <a:pt x="2250724" y="6079175"/>
                  </a:lnTo>
                  <a:cubicBezTo>
                    <a:pt x="2250724" y="6203479"/>
                    <a:pt x="2149956" y="6304247"/>
                    <a:pt x="2025652" y="6304247"/>
                  </a:cubicBezTo>
                  <a:lnTo>
                    <a:pt x="225072" y="6304247"/>
                  </a:lnTo>
                  <a:cubicBezTo>
                    <a:pt x="100768" y="6304247"/>
                    <a:pt x="0" y="6203479"/>
                    <a:pt x="0" y="6079175"/>
                  </a:cubicBezTo>
                  <a:lnTo>
                    <a:pt x="0" y="22507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2621266" rIns="99568" bIns="1360419" numCol="1" spcCol="1270" anchor="t" anchorCtr="1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400" kern="1200" dirty="0"/>
                <a:t>E-Mail-Integration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E-Mails erzeugen in Outlook oder direkt im Vorgang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„E-Mail ablegen“ für Empfang und Versand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dirty="0"/>
                <a:t>Zielvorgang wird automatisch vorgeschlagen</a:t>
              </a:r>
              <a:endParaRPr lang="de-DE" sz="1100" kern="1200" dirty="0"/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Entschlüsselung verschlüsselter Mails fürs Team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Sende-/Empfangszeit erhalten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Automatisches Posteingangsbuch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„Der leere Posteingang“</a:t>
              </a:r>
            </a:p>
          </p:txBody>
        </p:sp>
        <p:sp>
          <p:nvSpPr>
            <p:cNvPr id="16" name="Ellipse 15" descr="E-Mail mit einfarbiger Füllung">
              <a:extLst>
                <a:ext uri="{FF2B5EF4-FFF2-40B4-BE49-F238E27FC236}">
                  <a16:creationId xmlns:a16="http://schemas.microsoft.com/office/drawing/2014/main" id="{37446E27-266F-64FF-9701-3DD453CDD624}"/>
                </a:ext>
              </a:extLst>
            </p:cNvPr>
            <p:cNvSpPr/>
            <p:nvPr/>
          </p:nvSpPr>
          <p:spPr>
            <a:xfrm>
              <a:off x="7365536" y="690628"/>
              <a:ext cx="2099314" cy="2099314"/>
            </a:xfrm>
            <a:prstGeom prst="ellipse">
              <a:avLst/>
            </a:prstGeom>
            <a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rcRect/>
              <a:stretch>
                <a:fillRect l="-10000" r="-10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567E59AC-7F66-3A76-AF2A-87924266B914}"/>
              </a:ext>
            </a:extLst>
          </p:cNvPr>
          <p:cNvGrpSpPr/>
          <p:nvPr/>
        </p:nvGrpSpPr>
        <p:grpSpPr>
          <a:xfrm>
            <a:off x="9608077" y="312374"/>
            <a:ext cx="2250724" cy="6304247"/>
            <a:chOff x="9608077" y="312374"/>
            <a:chExt cx="2250724" cy="6304247"/>
          </a:xfrm>
        </p:grpSpPr>
        <p:pic>
          <p:nvPicPr>
            <p:cNvPr id="2" name="Grafik 1">
              <a:extLst>
                <a:ext uri="{FF2B5EF4-FFF2-40B4-BE49-F238E27FC236}">
                  <a16:creationId xmlns:a16="http://schemas.microsoft.com/office/drawing/2014/main" id="{2ADA7409-D73E-0266-83C8-62D2865F1087}"/>
                </a:ext>
              </a:extLst>
            </p:cNvPr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47973" y="2733799"/>
              <a:ext cx="1406040" cy="1461396"/>
            </a:xfrm>
            <a:prstGeom prst="rect">
              <a:avLst/>
            </a:prstGeom>
            <a:noFill/>
          </p:spPr>
        </p:pic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6BEBC1A8-3B15-B9CF-5FAD-9F276A733C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55873" y="398848"/>
              <a:ext cx="1593013" cy="816735"/>
            </a:xfrm>
            <a:prstGeom prst="rect">
              <a:avLst/>
            </a:prstGeom>
          </p:spPr>
        </p:pic>
        <p:sp>
          <p:nvSpPr>
            <p:cNvPr id="17" name="Freihandform: Form 16">
              <a:extLst>
                <a:ext uri="{FF2B5EF4-FFF2-40B4-BE49-F238E27FC236}">
                  <a16:creationId xmlns:a16="http://schemas.microsoft.com/office/drawing/2014/main" id="{E6C4C462-A2B5-BF16-8016-F27689DA5FB3}"/>
                </a:ext>
              </a:extLst>
            </p:cNvPr>
            <p:cNvSpPr/>
            <p:nvPr/>
          </p:nvSpPr>
          <p:spPr>
            <a:xfrm>
              <a:off x="9608077" y="312374"/>
              <a:ext cx="2250724" cy="6304247"/>
            </a:xfrm>
            <a:custGeom>
              <a:avLst/>
              <a:gdLst>
                <a:gd name="connsiteX0" fmla="*/ 0 w 2250724"/>
                <a:gd name="connsiteY0" fmla="*/ 225072 h 6304247"/>
                <a:gd name="connsiteX1" fmla="*/ 225072 w 2250724"/>
                <a:gd name="connsiteY1" fmla="*/ 0 h 6304247"/>
                <a:gd name="connsiteX2" fmla="*/ 2025652 w 2250724"/>
                <a:gd name="connsiteY2" fmla="*/ 0 h 6304247"/>
                <a:gd name="connsiteX3" fmla="*/ 2250724 w 2250724"/>
                <a:gd name="connsiteY3" fmla="*/ 225072 h 6304247"/>
                <a:gd name="connsiteX4" fmla="*/ 2250724 w 2250724"/>
                <a:gd name="connsiteY4" fmla="*/ 6079175 h 6304247"/>
                <a:gd name="connsiteX5" fmla="*/ 2025652 w 2250724"/>
                <a:gd name="connsiteY5" fmla="*/ 6304247 h 6304247"/>
                <a:gd name="connsiteX6" fmla="*/ 225072 w 2250724"/>
                <a:gd name="connsiteY6" fmla="*/ 6304247 h 6304247"/>
                <a:gd name="connsiteX7" fmla="*/ 0 w 2250724"/>
                <a:gd name="connsiteY7" fmla="*/ 6079175 h 6304247"/>
                <a:gd name="connsiteX8" fmla="*/ 0 w 2250724"/>
                <a:gd name="connsiteY8" fmla="*/ 225072 h 630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50724" h="6304247">
                  <a:moveTo>
                    <a:pt x="0" y="225072"/>
                  </a:moveTo>
                  <a:cubicBezTo>
                    <a:pt x="0" y="100768"/>
                    <a:pt x="100768" y="0"/>
                    <a:pt x="225072" y="0"/>
                  </a:cubicBezTo>
                  <a:lnTo>
                    <a:pt x="2025652" y="0"/>
                  </a:lnTo>
                  <a:cubicBezTo>
                    <a:pt x="2149956" y="0"/>
                    <a:pt x="2250724" y="100768"/>
                    <a:pt x="2250724" y="225072"/>
                  </a:cubicBezTo>
                  <a:lnTo>
                    <a:pt x="2250724" y="6079175"/>
                  </a:lnTo>
                  <a:cubicBezTo>
                    <a:pt x="2250724" y="6203479"/>
                    <a:pt x="2149956" y="6304247"/>
                    <a:pt x="2025652" y="6304247"/>
                  </a:cubicBezTo>
                  <a:lnTo>
                    <a:pt x="225072" y="6304247"/>
                  </a:lnTo>
                  <a:cubicBezTo>
                    <a:pt x="100768" y="6304247"/>
                    <a:pt x="0" y="6203479"/>
                    <a:pt x="0" y="6079175"/>
                  </a:cubicBezTo>
                  <a:lnTo>
                    <a:pt x="0" y="22507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2621266" rIns="99568" bIns="1360419" numCol="1" spcCol="1270" anchor="t" anchorCtr="1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400" kern="1200" dirty="0"/>
                <a:t>Überblick und Kontrolle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Grafische Zusammenhänge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Druckbare Reports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DSGVO-Dokumentation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„Neues“ – Was war in meinem Urlaub?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Ad-hoc-Abfragen: Beliebige Auswertungen des Datenbestands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Live-Verknüpfungen z.B. zu Excel-Tabellen, Pivot-Tabellen oder Diagrammen</a:t>
              </a: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100" kern="1200" dirty="0"/>
                <a:t>Automatisieren per Microsoft PowerShell-Schnittstelle</a:t>
              </a:r>
            </a:p>
          </p:txBody>
        </p:sp>
        <p:sp>
          <p:nvSpPr>
            <p:cNvPr id="18" name="Ellipse 17" descr="Telearbeit Silhouette">
              <a:extLst>
                <a:ext uri="{FF2B5EF4-FFF2-40B4-BE49-F238E27FC236}">
                  <a16:creationId xmlns:a16="http://schemas.microsoft.com/office/drawing/2014/main" id="{24069BAC-EC5B-EE74-D6D9-B564356E120C}"/>
                </a:ext>
              </a:extLst>
            </p:cNvPr>
            <p:cNvSpPr/>
            <p:nvPr/>
          </p:nvSpPr>
          <p:spPr>
            <a:xfrm>
              <a:off x="9683782" y="690628"/>
              <a:ext cx="2099314" cy="2099314"/>
            </a:xfrm>
            <a:prstGeom prst="ellipse">
              <a:avLst/>
            </a:prstGeom>
            <a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rcRect/>
              <a:stretch>
                <a:fillRect l="-10000" r="-10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9" name="Pfeil: nach links und rechts 18">
            <a:extLst>
              <a:ext uri="{FF2B5EF4-FFF2-40B4-BE49-F238E27FC236}">
                <a16:creationId xmlns:a16="http://schemas.microsoft.com/office/drawing/2014/main" id="{D357A309-2342-349D-B622-021C13186BBE}"/>
              </a:ext>
            </a:extLst>
          </p:cNvPr>
          <p:cNvSpPr/>
          <p:nvPr/>
        </p:nvSpPr>
        <p:spPr>
          <a:xfrm>
            <a:off x="796040" y="5355771"/>
            <a:ext cx="10601813" cy="945637"/>
          </a:xfrm>
          <a:prstGeom prst="left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094A247-9528-64DA-DF15-570200CB6EE8}"/>
              </a:ext>
            </a:extLst>
          </p:cNvPr>
          <p:cNvSpPr txBox="1"/>
          <p:nvPr/>
        </p:nvSpPr>
        <p:spPr>
          <a:xfrm>
            <a:off x="1288301" y="5560234"/>
            <a:ext cx="9615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Die ganze Wahrheit – so genau, wie Sie sie brauchen.</a:t>
            </a:r>
          </a:p>
        </p:txBody>
      </p:sp>
    </p:spTree>
    <p:extLst>
      <p:ext uri="{BB962C8B-B14F-4D97-AF65-F5344CB8AC3E}">
        <p14:creationId xmlns:p14="http://schemas.microsoft.com/office/powerpoint/2010/main" val="392233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0DB421-FB41-4E1D-AF6E-DE79FFF3C5BC}"/>
</file>

<file path=customXml/itemProps2.xml><?xml version="1.0" encoding="utf-8"?>
<ds:datastoreItem xmlns:ds="http://schemas.openxmlformats.org/officeDocument/2006/customXml" ds:itemID="{E8FEBB55-71F1-44D8-ABB5-381CFB286B80}"/>
</file>

<file path=customXml/itemProps3.xml><?xml version="1.0" encoding="utf-8"?>
<ds:datastoreItem xmlns:ds="http://schemas.openxmlformats.org/officeDocument/2006/customXml" ds:itemID="{857B9553-DF4C-4417-A36A-C85CF42BB8A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Breitbild</PresentationFormat>
  <Paragraphs>43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 Falk</dc:creator>
  <cp:lastModifiedBy>Stefan Falk</cp:lastModifiedBy>
  <cp:revision>11</cp:revision>
  <dcterms:created xsi:type="dcterms:W3CDTF">2022-11-10T21:10:55Z</dcterms:created>
  <dcterms:modified xsi:type="dcterms:W3CDTF">2022-11-14T16:10:13Z</dcterms:modified>
</cp:coreProperties>
</file>